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5"/>
  </p:notesMasterIdLst>
  <p:handoutMasterIdLst>
    <p:handoutMasterId r:id="rId26"/>
  </p:handoutMasterIdLst>
  <p:sldIdLst>
    <p:sldId id="256" r:id="rId3"/>
    <p:sldId id="370" r:id="rId4"/>
    <p:sldId id="357" r:id="rId5"/>
    <p:sldId id="369" r:id="rId6"/>
    <p:sldId id="359" r:id="rId7"/>
    <p:sldId id="360" r:id="rId8"/>
    <p:sldId id="368" r:id="rId9"/>
    <p:sldId id="361" r:id="rId10"/>
    <p:sldId id="351" r:id="rId11"/>
    <p:sldId id="367" r:id="rId12"/>
    <p:sldId id="364" r:id="rId13"/>
    <p:sldId id="366" r:id="rId14"/>
    <p:sldId id="365" r:id="rId15"/>
    <p:sldId id="373" r:id="rId16"/>
    <p:sldId id="372" r:id="rId17"/>
    <p:sldId id="371" r:id="rId18"/>
    <p:sldId id="374" r:id="rId19"/>
    <p:sldId id="375" r:id="rId20"/>
    <p:sldId id="376" r:id="rId21"/>
    <p:sldId id="377" r:id="rId22"/>
    <p:sldId id="378" r:id="rId23"/>
    <p:sldId id="379" r:id="rId24"/>
  </p:sldIdLst>
  <p:sldSz cx="9144000" cy="6858000" type="screen4x3"/>
  <p:notesSz cx="6797675" cy="99266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intha Westerink" initials="JW" lastIdx="1" clrIdx="0">
    <p:extLst>
      <p:ext uri="{19B8F6BF-5375-455C-9EA6-DF929625EA0E}">
        <p15:presenceInfo xmlns:p15="http://schemas.microsoft.com/office/powerpoint/2012/main" userId="S::j.westerink@helicon.nl::c1c74fd5-67fa-43d8-8063-0adb3063a5f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9A85"/>
    <a:srgbClr val="6E9E80"/>
    <a:srgbClr val="4EBE7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A41ABF-D3A8-49E2-95BE-24295B4D1EC2}" v="16" dt="2020-09-07T14:01:43.3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85" autoAdjust="0"/>
    <p:restoredTop sz="93073" autoAdjust="0"/>
  </p:normalViewPr>
  <p:slideViewPr>
    <p:cSldViewPr>
      <p:cViewPr varScale="1">
        <p:scale>
          <a:sx n="62" d="100"/>
          <a:sy n="62" d="100"/>
        </p:scale>
        <p:origin x="1728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intha Westerink" userId="c1c74fd5-67fa-43d8-8063-0adb3063a5fc" providerId="ADAL" clId="{FCA41ABF-D3A8-49E2-95BE-24295B4D1EC2}"/>
    <pc:docChg chg="undo custSel modSld">
      <pc:chgData name="Jacintha Westerink" userId="c1c74fd5-67fa-43d8-8063-0adb3063a5fc" providerId="ADAL" clId="{FCA41ABF-D3A8-49E2-95BE-24295B4D1EC2}" dt="2020-09-07T14:01:43.353" v="31" actId="14100"/>
      <pc:docMkLst>
        <pc:docMk/>
      </pc:docMkLst>
      <pc:sldChg chg="modSp">
        <pc:chgData name="Jacintha Westerink" userId="c1c74fd5-67fa-43d8-8063-0adb3063a5fc" providerId="ADAL" clId="{FCA41ABF-D3A8-49E2-95BE-24295B4D1EC2}" dt="2020-09-07T13:52:46.416" v="5" actId="1076"/>
        <pc:sldMkLst>
          <pc:docMk/>
          <pc:sldMk cId="3619032407" sldId="365"/>
        </pc:sldMkLst>
        <pc:picChg chg="mod">
          <ac:chgData name="Jacintha Westerink" userId="c1c74fd5-67fa-43d8-8063-0adb3063a5fc" providerId="ADAL" clId="{FCA41ABF-D3A8-49E2-95BE-24295B4D1EC2}" dt="2020-09-07T13:52:46.416" v="5" actId="1076"/>
          <ac:picMkLst>
            <pc:docMk/>
            <pc:sldMk cId="3619032407" sldId="365"/>
            <ac:picMk id="2052" creationId="{00000000-0000-0000-0000-000000000000}"/>
          </ac:picMkLst>
        </pc:picChg>
      </pc:sldChg>
      <pc:sldChg chg="modSp">
        <pc:chgData name="Jacintha Westerink" userId="c1c74fd5-67fa-43d8-8063-0adb3063a5fc" providerId="ADAL" clId="{FCA41ABF-D3A8-49E2-95BE-24295B4D1EC2}" dt="2020-09-07T13:20:49.079" v="3" actId="1076"/>
        <pc:sldMkLst>
          <pc:docMk/>
          <pc:sldMk cId="265570884" sldId="366"/>
        </pc:sldMkLst>
        <pc:picChg chg="mod">
          <ac:chgData name="Jacintha Westerink" userId="c1c74fd5-67fa-43d8-8063-0adb3063a5fc" providerId="ADAL" clId="{FCA41ABF-D3A8-49E2-95BE-24295B4D1EC2}" dt="2020-09-07T13:20:48.342" v="2" actId="1076"/>
          <ac:picMkLst>
            <pc:docMk/>
            <pc:sldMk cId="265570884" sldId="366"/>
            <ac:picMk id="3074" creationId="{00000000-0000-0000-0000-000000000000}"/>
          </ac:picMkLst>
        </pc:picChg>
        <pc:picChg chg="mod">
          <ac:chgData name="Jacintha Westerink" userId="c1c74fd5-67fa-43d8-8063-0adb3063a5fc" providerId="ADAL" clId="{FCA41ABF-D3A8-49E2-95BE-24295B4D1EC2}" dt="2020-09-07T13:20:49.079" v="3" actId="1076"/>
          <ac:picMkLst>
            <pc:docMk/>
            <pc:sldMk cId="265570884" sldId="366"/>
            <ac:picMk id="3076" creationId="{00000000-0000-0000-0000-000000000000}"/>
          </ac:picMkLst>
        </pc:picChg>
      </pc:sldChg>
      <pc:sldChg chg="modSp mod">
        <pc:chgData name="Jacintha Westerink" userId="c1c74fd5-67fa-43d8-8063-0adb3063a5fc" providerId="ADAL" clId="{FCA41ABF-D3A8-49E2-95BE-24295B4D1EC2}" dt="2020-09-07T13:58:30.097" v="29" actId="1076"/>
        <pc:sldMkLst>
          <pc:docMk/>
          <pc:sldMk cId="3814264218" sldId="374"/>
        </pc:sldMkLst>
        <pc:spChg chg="mod">
          <ac:chgData name="Jacintha Westerink" userId="c1c74fd5-67fa-43d8-8063-0adb3063a5fc" providerId="ADAL" clId="{FCA41ABF-D3A8-49E2-95BE-24295B4D1EC2}" dt="2020-09-07T13:58:17.852" v="25" actId="1076"/>
          <ac:spMkLst>
            <pc:docMk/>
            <pc:sldMk cId="3814264218" sldId="374"/>
            <ac:spMk id="3" creationId="{00000000-0000-0000-0000-000000000000}"/>
          </ac:spMkLst>
        </pc:spChg>
        <pc:spChg chg="mod">
          <ac:chgData name="Jacintha Westerink" userId="c1c74fd5-67fa-43d8-8063-0adb3063a5fc" providerId="ADAL" clId="{FCA41ABF-D3A8-49E2-95BE-24295B4D1EC2}" dt="2020-09-07T13:58:30.097" v="29" actId="1076"/>
          <ac:spMkLst>
            <pc:docMk/>
            <pc:sldMk cId="3814264218" sldId="374"/>
            <ac:spMk id="4" creationId="{00000000-0000-0000-0000-000000000000}"/>
          </ac:spMkLst>
        </pc:spChg>
        <pc:spChg chg="mod">
          <ac:chgData name="Jacintha Westerink" userId="c1c74fd5-67fa-43d8-8063-0adb3063a5fc" providerId="ADAL" clId="{FCA41ABF-D3A8-49E2-95BE-24295B4D1EC2}" dt="2020-09-07T13:58:16.598" v="20" actId="1076"/>
          <ac:spMkLst>
            <pc:docMk/>
            <pc:sldMk cId="3814264218" sldId="374"/>
            <ac:spMk id="5" creationId="{00000000-0000-0000-0000-000000000000}"/>
          </ac:spMkLst>
        </pc:spChg>
        <pc:spChg chg="mod">
          <ac:chgData name="Jacintha Westerink" userId="c1c74fd5-67fa-43d8-8063-0adb3063a5fc" providerId="ADAL" clId="{FCA41ABF-D3A8-49E2-95BE-24295B4D1EC2}" dt="2020-09-07T13:58:15.952" v="17" actId="1076"/>
          <ac:spMkLst>
            <pc:docMk/>
            <pc:sldMk cId="3814264218" sldId="374"/>
            <ac:spMk id="9" creationId="{182A7160-AC5A-4D63-85F6-16606F585706}"/>
          </ac:spMkLst>
        </pc:spChg>
        <pc:picChg chg="mod">
          <ac:chgData name="Jacintha Westerink" userId="c1c74fd5-67fa-43d8-8063-0adb3063a5fc" providerId="ADAL" clId="{FCA41ABF-D3A8-49E2-95BE-24295B4D1EC2}" dt="2020-09-07T13:58:18.419" v="27" actId="1076"/>
          <ac:picMkLst>
            <pc:docMk/>
            <pc:sldMk cId="3814264218" sldId="374"/>
            <ac:picMk id="6146" creationId="{00000000-0000-0000-0000-000000000000}"/>
          </ac:picMkLst>
        </pc:picChg>
        <pc:picChg chg="mod">
          <ac:chgData name="Jacintha Westerink" userId="c1c74fd5-67fa-43d8-8063-0adb3063a5fc" providerId="ADAL" clId="{FCA41ABF-D3A8-49E2-95BE-24295B4D1EC2}" dt="2020-09-07T13:58:18.107" v="26" actId="1076"/>
          <ac:picMkLst>
            <pc:docMk/>
            <pc:sldMk cId="3814264218" sldId="374"/>
            <ac:picMk id="6148" creationId="{00000000-0000-0000-0000-000000000000}"/>
          </ac:picMkLst>
        </pc:picChg>
        <pc:picChg chg="mod">
          <ac:chgData name="Jacintha Westerink" userId="c1c74fd5-67fa-43d8-8063-0adb3063a5fc" providerId="ADAL" clId="{FCA41ABF-D3A8-49E2-95BE-24295B4D1EC2}" dt="2020-09-07T13:58:17.113" v="22" actId="1076"/>
          <ac:picMkLst>
            <pc:docMk/>
            <pc:sldMk cId="3814264218" sldId="374"/>
            <ac:picMk id="6150" creationId="{00000000-0000-0000-0000-000000000000}"/>
          </ac:picMkLst>
        </pc:picChg>
      </pc:sldChg>
      <pc:sldChg chg="modSp">
        <pc:chgData name="Jacintha Westerink" userId="c1c74fd5-67fa-43d8-8063-0adb3063a5fc" providerId="ADAL" clId="{FCA41ABF-D3A8-49E2-95BE-24295B4D1EC2}" dt="2020-09-07T13:59:58.295" v="30" actId="1076"/>
        <pc:sldMkLst>
          <pc:docMk/>
          <pc:sldMk cId="3916116058" sldId="376"/>
        </pc:sldMkLst>
        <pc:picChg chg="mod">
          <ac:chgData name="Jacintha Westerink" userId="c1c74fd5-67fa-43d8-8063-0adb3063a5fc" providerId="ADAL" clId="{FCA41ABF-D3A8-49E2-95BE-24295B4D1EC2}" dt="2020-09-07T13:59:58.295" v="30" actId="1076"/>
          <ac:picMkLst>
            <pc:docMk/>
            <pc:sldMk cId="3916116058" sldId="376"/>
            <ac:picMk id="8194" creationId="{00000000-0000-0000-0000-000000000000}"/>
          </ac:picMkLst>
        </pc:picChg>
      </pc:sldChg>
      <pc:sldChg chg="modSp">
        <pc:chgData name="Jacintha Westerink" userId="c1c74fd5-67fa-43d8-8063-0adb3063a5fc" providerId="ADAL" clId="{FCA41ABF-D3A8-49E2-95BE-24295B4D1EC2}" dt="2020-09-07T14:01:43.353" v="31" actId="14100"/>
        <pc:sldMkLst>
          <pc:docMk/>
          <pc:sldMk cId="2364371055" sldId="378"/>
        </pc:sldMkLst>
        <pc:picChg chg="mod">
          <ac:chgData name="Jacintha Westerink" userId="c1c74fd5-67fa-43d8-8063-0adb3063a5fc" providerId="ADAL" clId="{FCA41ABF-D3A8-49E2-95BE-24295B4D1EC2}" dt="2020-09-07T14:01:43.353" v="31" actId="14100"/>
          <ac:picMkLst>
            <pc:docMk/>
            <pc:sldMk cId="2364371055" sldId="378"/>
            <ac:picMk id="10244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7CE4A4D-AA8F-4135-B5E4-2DF1381AD298}" type="datetimeFigureOut">
              <a:rPr lang="nl-NL"/>
              <a:pPr>
                <a:defRPr/>
              </a:pPr>
              <a:t>7-9-2020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9AAC14F-316C-4D68-850C-5E1E06F3CE3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1862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B0E97DC-4601-4942-B353-C16F68499A98}" type="datetimeFigureOut">
              <a:rPr lang="nl-NL"/>
              <a:pPr>
                <a:defRPr/>
              </a:pPr>
              <a:t>7-9-2020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2794771-5E3F-445D-BCA5-EEB445BAFA91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98571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4FFD5-FF8C-42C5-99B3-64A71A516E41}" type="datetimeFigureOut">
              <a:rPr lang="nl-NL"/>
              <a:pPr>
                <a:defRPr/>
              </a:pPr>
              <a:t>7-9-2020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9DB1B-DB93-46C7-B53E-04889314788F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18C3D-00A6-41D4-8892-9E41B299E6FE}" type="datetimeFigureOut">
              <a:rPr lang="nl-NL"/>
              <a:pPr>
                <a:defRPr/>
              </a:pPr>
              <a:t>7-9-2020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14896-0362-4158-A075-640CE476936F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04BF1-240F-40AE-932B-57E71C56155D}" type="datetimeFigureOut">
              <a:rPr lang="nl-NL"/>
              <a:pPr>
                <a:defRPr/>
              </a:pPr>
              <a:t>7-9-2020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ECC1E-7AD8-467E-B3B6-3A1F8749DE15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A7E8C-9961-4D47-B479-741D3F049571}" type="datetimeFigureOut">
              <a:rPr lang="nl-NL"/>
              <a:pPr>
                <a:defRPr/>
              </a:pPr>
              <a:t>7-9-2020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CF8E8-9A86-4EA1-B139-88627286796D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4FFD5-FF8C-42C5-99B3-64A71A516E4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7-9-2020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9DB1B-DB93-46C7-B53E-04889314788F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243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12F5A-98AE-4C3D-BA7D-53339774493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7-9-2020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23E46-51E5-48AF-A0B8-11FA54CE37C9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528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32822-2FCD-49A5-8474-A45F84A3E02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7-9-2020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5DE54-CBDF-4E41-9F91-458DC05EB974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032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F2841-6954-477A-83D5-C245707CB67C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7-9-2020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64A3C-2ECA-4804-A821-1979BC31B819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707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E4735-FA21-47D8-88F6-062A7C35641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7-9-2020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E0ACF-AA95-45FC-A239-E2E1392B6405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529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A6C77-76B9-4E26-80AB-3443D1C93A0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7-9-2020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C3EC7-22E2-445B-B773-CCDE9C4660D0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469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A87E4-292F-4BB2-B3C7-C6664C20B0E7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7-9-2020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B2A82-9C66-4843-AF94-08D488F58753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972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12F5A-98AE-4C3D-BA7D-533397744931}" type="datetimeFigureOut">
              <a:rPr lang="nl-NL"/>
              <a:pPr>
                <a:defRPr/>
              </a:pPr>
              <a:t>7-9-2020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23E46-51E5-48AF-A0B8-11FA54CE37C9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0E925-ACBB-43C5-A961-96E00420784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7-9-2020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84228-4224-4DDC-B0BE-D03954058897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782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46310-B6F9-45E9-B514-725A2CAECC2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7-9-2020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41152-18FD-4482-AB0E-554297E284A4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7458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18C3D-00A6-41D4-8892-9E41B299E6FE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7-9-2020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14896-0362-4158-A075-640CE476936F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0252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04BF1-240F-40AE-932B-57E71C56155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7-9-2020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ECC1E-7AD8-467E-B3B6-3A1F8749DE15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6505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A7E8C-9961-4D47-B479-741D3F04957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7-9-2020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CF8E8-9A86-4EA1-B139-88627286796D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02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32822-2FCD-49A5-8474-A45F84A3E029}" type="datetimeFigureOut">
              <a:rPr lang="nl-NL"/>
              <a:pPr>
                <a:defRPr/>
              </a:pPr>
              <a:t>7-9-2020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5DE54-CBDF-4E41-9F91-458DC05EB974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F2841-6954-477A-83D5-C245707CB67C}" type="datetimeFigureOut">
              <a:rPr lang="nl-NL"/>
              <a:pPr>
                <a:defRPr/>
              </a:pPr>
              <a:t>7-9-2020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64A3C-2ECA-4804-A821-1979BC31B819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E4735-FA21-47D8-88F6-062A7C356410}" type="datetimeFigureOut">
              <a:rPr lang="nl-NL"/>
              <a:pPr>
                <a:defRPr/>
              </a:pPr>
              <a:t>7-9-2020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E0ACF-AA95-45FC-A239-E2E1392B6405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A6C77-76B9-4E26-80AB-3443D1C93A09}" type="datetimeFigureOut">
              <a:rPr lang="nl-NL"/>
              <a:pPr>
                <a:defRPr/>
              </a:pPr>
              <a:t>7-9-2020</a:t>
            </a:fld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C3EC7-22E2-445B-B773-CCDE9C4660D0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A87E4-292F-4BB2-B3C7-C6664C20B0E7}" type="datetimeFigureOut">
              <a:rPr lang="nl-NL"/>
              <a:pPr>
                <a:defRPr/>
              </a:pPr>
              <a:t>7-9-2020</a:t>
            </a:fld>
            <a:endParaRPr lang="nl-NL" dirty="0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B2A82-9C66-4843-AF94-08D488F58753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0E925-ACBB-43C5-A961-96E004207840}" type="datetimeFigureOut">
              <a:rPr lang="nl-NL"/>
              <a:pPr>
                <a:defRPr/>
              </a:pPr>
              <a:t>7-9-2020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84228-4224-4DDC-B0BE-D03954058897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46310-B6F9-45E9-B514-725A2CAECC23}" type="datetimeFigureOut">
              <a:rPr lang="nl-NL"/>
              <a:pPr>
                <a:defRPr/>
              </a:pPr>
              <a:t>7-9-2020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41152-18FD-4482-AB0E-554297E284A4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3B6693-7882-4633-9275-9CB89BD9E0C8}" type="datetimeFigureOut">
              <a:rPr lang="nl-NL"/>
              <a:pPr>
                <a:defRPr/>
              </a:pPr>
              <a:t>7-9-2020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843271-584E-4C18-86DD-CAB95CD96873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3B6693-7882-4633-9275-9CB89BD9E0C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7-9-2020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843271-584E-4C18-86DD-CAB95CD96873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396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Afbeelding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5148263" y="3933825"/>
            <a:ext cx="3529012" cy="15843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dirty="0"/>
          </a:p>
          <a:p>
            <a:pPr algn="ctr"/>
            <a:r>
              <a:rPr lang="en-US" sz="2400" dirty="0" err="1"/>
              <a:t>Assortimentskennis</a:t>
            </a:r>
            <a:r>
              <a:rPr lang="en-US" sz="2000" dirty="0"/>
              <a:t> </a:t>
            </a:r>
          </a:p>
          <a:p>
            <a:pPr algn="ctr"/>
            <a:r>
              <a:rPr lang="en-US" sz="2400" dirty="0"/>
              <a:t>WZP</a:t>
            </a:r>
          </a:p>
          <a:p>
            <a:pPr algn="ctr"/>
            <a:r>
              <a:rPr lang="en-US" sz="2400" dirty="0"/>
              <a:t>1-20</a:t>
            </a:r>
          </a:p>
          <a:p>
            <a:pPr algn="ctr"/>
            <a:endParaRPr lang="nl-NL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8" descr="ANd9GcSuEH4kr7CDXn4WHL38G8vvGBCj_y9zbnyx9RkNJKukBvjPwLfRGmJpnxM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6692" y="3894137"/>
            <a:ext cx="3455988" cy="272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2" name="Rectangle 2"/>
          <p:cNvSpPr>
            <a:spLocks noGrp="1"/>
          </p:cNvSpPr>
          <p:nvPr>
            <p:ph type="title" idx="4294967295"/>
          </p:nvPr>
        </p:nvSpPr>
        <p:spPr>
          <a:xfrm>
            <a:off x="634733" y="292770"/>
            <a:ext cx="5256584" cy="863823"/>
          </a:xfrm>
        </p:spPr>
        <p:txBody>
          <a:bodyPr/>
          <a:lstStyle/>
          <a:p>
            <a:pPr algn="l"/>
            <a:r>
              <a:rPr lang="en-US" sz="3600" dirty="0"/>
              <a:t>Allium </a:t>
            </a:r>
            <a:r>
              <a:rPr lang="en-US" sz="3600" dirty="0" err="1"/>
              <a:t>sphaerocephalon</a:t>
            </a:r>
            <a:br>
              <a:rPr lang="en-US" sz="2400" dirty="0"/>
            </a:br>
            <a:r>
              <a:rPr lang="en-US" sz="2800" dirty="0" err="1"/>
              <a:t>Sierui</a:t>
            </a:r>
            <a:r>
              <a:rPr lang="en-US" sz="2400" dirty="0"/>
              <a:t>				 </a:t>
            </a:r>
            <a:endParaRPr lang="nl-NL" sz="2400" dirty="0"/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8531225" y="6165850"/>
            <a:ext cx="612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8</a:t>
            </a:r>
            <a:endParaRPr lang="nl-NL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485" name="AutoShape 5" descr="9k="/>
          <p:cNvSpPr>
            <a:spLocks noChangeAspect="1" noChangeArrowheads="1"/>
          </p:cNvSpPr>
          <p:nvPr/>
        </p:nvSpPr>
        <p:spPr bwMode="auto">
          <a:xfrm>
            <a:off x="2595563" y="3057525"/>
            <a:ext cx="39528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20486" name="AutoShape 6" descr="9k="/>
          <p:cNvSpPr>
            <a:spLocks noChangeAspect="1" noChangeArrowheads="1"/>
          </p:cNvSpPr>
          <p:nvPr/>
        </p:nvSpPr>
        <p:spPr bwMode="auto">
          <a:xfrm>
            <a:off x="2595563" y="3057525"/>
            <a:ext cx="39528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>
              <a:solidFill>
                <a:prstClr val="black"/>
              </a:solidFill>
            </a:endParaRPr>
          </a:p>
        </p:txBody>
      </p:sp>
      <p:pic>
        <p:nvPicPr>
          <p:cNvPr id="20487" name="Picture 7" descr="ANd9GcQzt7bTbAXI9Sf0dwoMP-dsFF7p23hhvzD7pB_TauDRz1YacRI-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0232" y="81932"/>
            <a:ext cx="2372949" cy="3599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9" descr="ANd9GcQ5nweI6zHd1AnUYfCp70r0iSZzxa8izDrvU81nZ4Rk9wnPX2L9a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34087" y="1129605"/>
            <a:ext cx="3341688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jdelijke aanduiding voor inhoud 11">
            <a:extLst>
              <a:ext uri="{FF2B5EF4-FFF2-40B4-BE49-F238E27FC236}">
                <a16:creationId xmlns:a16="http://schemas.microsoft.com/office/drawing/2014/main" id="{A9EB7357-47C5-4D2D-97FF-DF54F41A1122}"/>
              </a:ext>
            </a:extLst>
          </p:cNvPr>
          <p:cNvSpPr txBox="1">
            <a:spLocks/>
          </p:cNvSpPr>
          <p:nvPr/>
        </p:nvSpPr>
        <p:spPr>
          <a:xfrm>
            <a:off x="214884" y="5118694"/>
            <a:ext cx="4861172" cy="165229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400" dirty="0"/>
              <a:t>Herkomst / klimaat:</a:t>
            </a:r>
          </a:p>
          <a:p>
            <a:r>
              <a:rPr lang="nl-NL" sz="2400" dirty="0"/>
              <a:t> Noord Afrika en West Azië</a:t>
            </a:r>
          </a:p>
          <a:p>
            <a:r>
              <a:rPr lang="nl-NL" sz="2400" dirty="0"/>
              <a:t> Subtropisch en landklimaat</a:t>
            </a:r>
          </a:p>
        </p:txBody>
      </p:sp>
    </p:spTree>
    <p:extLst>
      <p:ext uri="{BB962C8B-B14F-4D97-AF65-F5344CB8AC3E}">
        <p14:creationId xmlns:p14="http://schemas.microsoft.com/office/powerpoint/2010/main" val="487567291"/>
      </p:ext>
    </p:extLst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autoUpdateAnimBg="0"/>
      <p:bldP spid="76803" grpId="0" autoUpdateAnimBg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err="1"/>
              <a:t>Alstroemeria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Incalelie					</a:t>
            </a:r>
          </a:p>
        </p:txBody>
      </p:sp>
      <p:sp>
        <p:nvSpPr>
          <p:cNvPr id="12" name="Tijdelijke aanduiding voor inhoud 11">
            <a:extLst>
              <a:ext uri="{FF2B5EF4-FFF2-40B4-BE49-F238E27FC236}">
                <a16:creationId xmlns:a16="http://schemas.microsoft.com/office/drawing/2014/main" id="{44714E45-4132-4545-AAD7-6AEBC97E1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5045919"/>
            <a:ext cx="4861172" cy="1652291"/>
          </a:xfrm>
        </p:spPr>
        <p:txBody>
          <a:bodyPr/>
          <a:lstStyle/>
          <a:p>
            <a:pPr marL="0" indent="0">
              <a:buNone/>
            </a:pPr>
            <a:r>
              <a:rPr lang="nl-NL" sz="2400" dirty="0"/>
              <a:t>Herkomst / klimaat:</a:t>
            </a:r>
          </a:p>
          <a:p>
            <a:r>
              <a:rPr lang="nl-NL" sz="2400" dirty="0"/>
              <a:t>Andesgebergte, Zuid-Amerika </a:t>
            </a:r>
          </a:p>
          <a:p>
            <a:r>
              <a:rPr lang="nl-NL" sz="2400" dirty="0"/>
              <a:t>Wisselend klimaat</a:t>
            </a:r>
          </a:p>
          <a:p>
            <a:pPr marL="0" indent="0">
              <a:buNone/>
            </a:pPr>
            <a:r>
              <a:rPr lang="nl-NL" sz="2400" dirty="0"/>
              <a:t>     Tropisch tot landklimaat </a:t>
            </a:r>
          </a:p>
        </p:txBody>
      </p:sp>
      <p:pic>
        <p:nvPicPr>
          <p:cNvPr id="1026" name="Picture 2" descr="Afbeeldingsresultaat voor alstroeme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04" y="1628800"/>
            <a:ext cx="3840361" cy="335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alstroeme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28800"/>
            <a:ext cx="3600400" cy="480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/>
          <p:cNvSpPr/>
          <p:nvPr/>
        </p:nvSpPr>
        <p:spPr>
          <a:xfrm>
            <a:off x="4091881" y="3080465"/>
            <a:ext cx="36004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8552184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9</a:t>
            </a:r>
            <a:endParaRPr lang="nl-NL" sz="2400" dirty="0">
              <a:latin typeface="Times New Roman" pitchFamily="18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814F5D7-D2A9-4B0D-8B7E-B602CED0F7F6}"/>
              </a:ext>
            </a:extLst>
          </p:cNvPr>
          <p:cNvSpPr/>
          <p:nvPr/>
        </p:nvSpPr>
        <p:spPr>
          <a:xfrm>
            <a:off x="4644009" y="1628800"/>
            <a:ext cx="28495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965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7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211144" cy="1282154"/>
          </a:xfrm>
        </p:spPr>
        <p:txBody>
          <a:bodyPr/>
          <a:lstStyle/>
          <a:p>
            <a:pPr algn="l"/>
            <a:r>
              <a:rPr lang="nl-NL" sz="3600" dirty="0" err="1"/>
              <a:t>Amaranthus</a:t>
            </a:r>
            <a:r>
              <a:rPr lang="nl-NL" sz="3600" dirty="0"/>
              <a:t> </a:t>
            </a:r>
            <a:r>
              <a:rPr lang="nl-NL" sz="3600" dirty="0" err="1"/>
              <a:t>caudatus</a:t>
            </a:r>
            <a:br>
              <a:rPr lang="nl-NL" sz="3600" dirty="0"/>
            </a:br>
            <a:r>
              <a:rPr lang="nl-NL" sz="2800" dirty="0"/>
              <a:t>(Hangende) Kattestaart</a:t>
            </a:r>
            <a:r>
              <a:rPr lang="nl-NL" sz="2400" dirty="0"/>
              <a:t>				</a:t>
            </a:r>
          </a:p>
        </p:txBody>
      </p:sp>
      <p:pic>
        <p:nvPicPr>
          <p:cNvPr id="3074" name="Picture 2" descr="Afbeeldingsresultaat voor amaranthus caudat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745" y="692696"/>
            <a:ext cx="3552329" cy="473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fbeeldingsresultaat voor amaranthus caudat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814504"/>
            <a:ext cx="3554338" cy="372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10</a:t>
            </a:r>
            <a:endParaRPr lang="nl-NL" sz="2400" dirty="0">
              <a:latin typeface="Times New Roman" pitchFamily="18" charset="0"/>
            </a:endParaRPr>
          </a:p>
        </p:txBody>
      </p:sp>
      <p:sp>
        <p:nvSpPr>
          <p:cNvPr id="7" name="Tijdelijke aanduiding voor inhoud 11">
            <a:extLst>
              <a:ext uri="{FF2B5EF4-FFF2-40B4-BE49-F238E27FC236}">
                <a16:creationId xmlns:a16="http://schemas.microsoft.com/office/drawing/2014/main" id="{2713EA0F-115C-4C48-AD5C-6EBD49EE4B6A}"/>
              </a:ext>
            </a:extLst>
          </p:cNvPr>
          <p:cNvSpPr txBox="1">
            <a:spLocks/>
          </p:cNvSpPr>
          <p:nvPr/>
        </p:nvSpPr>
        <p:spPr>
          <a:xfrm>
            <a:off x="18703" y="4077072"/>
            <a:ext cx="3329161" cy="252028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400" dirty="0"/>
              <a:t>Herkomst / klimaat:</a:t>
            </a:r>
          </a:p>
          <a:p>
            <a:r>
              <a:rPr lang="nl-NL" sz="2400" dirty="0"/>
              <a:t>Gematigde tot Tropische gebieden</a:t>
            </a:r>
          </a:p>
          <a:p>
            <a:r>
              <a:rPr lang="nl-NL" sz="2400" dirty="0"/>
              <a:t>Gematigd en tropisch klimaat</a:t>
            </a:r>
          </a:p>
        </p:txBody>
      </p:sp>
    </p:spTree>
    <p:extLst>
      <p:ext uri="{BB962C8B-B14F-4D97-AF65-F5344CB8AC3E}">
        <p14:creationId xmlns:p14="http://schemas.microsoft.com/office/powerpoint/2010/main" val="26557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8436" y="260648"/>
            <a:ext cx="6059016" cy="1354162"/>
          </a:xfrm>
        </p:spPr>
        <p:txBody>
          <a:bodyPr/>
          <a:lstStyle/>
          <a:p>
            <a:pPr algn="l"/>
            <a:r>
              <a:rPr lang="nl-NL" sz="3600" dirty="0" err="1"/>
              <a:t>Ammi</a:t>
            </a:r>
            <a:r>
              <a:rPr lang="nl-NL" sz="3600" dirty="0"/>
              <a:t> </a:t>
            </a:r>
            <a:r>
              <a:rPr lang="nl-NL" sz="3600" dirty="0" err="1"/>
              <a:t>majus</a:t>
            </a:r>
            <a:br>
              <a:rPr lang="nl-NL" sz="3600" dirty="0"/>
            </a:br>
            <a:r>
              <a:rPr lang="nl-NL" sz="2800" dirty="0"/>
              <a:t>Witte kantbloem		</a:t>
            </a:r>
            <a:endParaRPr lang="nl-NL" sz="2400" dirty="0"/>
          </a:p>
        </p:txBody>
      </p:sp>
      <p:pic>
        <p:nvPicPr>
          <p:cNvPr id="2050" name="Picture 2" descr="Afbeeldingsresultaat voor ammi maj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632" y="0"/>
            <a:ext cx="3312368" cy="494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beeldingsresultaat voor ammi maj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112368"/>
            <a:ext cx="3619500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7255396" y="4852302"/>
            <a:ext cx="1888604" cy="23288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11</a:t>
            </a:r>
            <a:endParaRPr lang="nl-NL" sz="2400" dirty="0">
              <a:latin typeface="Times New Roman" pitchFamily="18" charset="0"/>
            </a:endParaRPr>
          </a:p>
        </p:txBody>
      </p:sp>
      <p:sp>
        <p:nvSpPr>
          <p:cNvPr id="7" name="Tijdelijke aanduiding voor inhoud 11">
            <a:extLst>
              <a:ext uri="{FF2B5EF4-FFF2-40B4-BE49-F238E27FC236}">
                <a16:creationId xmlns:a16="http://schemas.microsoft.com/office/drawing/2014/main" id="{754C35B8-FAA5-4BA0-BEB9-EF9807192AD5}"/>
              </a:ext>
            </a:extLst>
          </p:cNvPr>
          <p:cNvSpPr txBox="1">
            <a:spLocks/>
          </p:cNvSpPr>
          <p:nvPr/>
        </p:nvSpPr>
        <p:spPr>
          <a:xfrm>
            <a:off x="214884" y="3933056"/>
            <a:ext cx="3312368" cy="283792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400" dirty="0"/>
              <a:t>Herkomst / klimaat:</a:t>
            </a:r>
          </a:p>
          <a:p>
            <a:r>
              <a:rPr lang="nl-NL" sz="2400" dirty="0"/>
              <a:t>West Azië </a:t>
            </a:r>
          </a:p>
          <a:p>
            <a:r>
              <a:rPr lang="nl-NL" sz="2400" dirty="0"/>
              <a:t>Subtropisch / mediterraan klimaat</a:t>
            </a:r>
          </a:p>
        </p:txBody>
      </p:sp>
    </p:spTree>
    <p:extLst>
      <p:ext uri="{BB962C8B-B14F-4D97-AF65-F5344CB8AC3E}">
        <p14:creationId xmlns:p14="http://schemas.microsoft.com/office/powerpoint/2010/main" val="361903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Afbeeldingsresultaat voor ananas  snijblo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324848"/>
            <a:ext cx="2880320" cy="293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6995120" cy="1354162"/>
          </a:xfrm>
        </p:spPr>
        <p:txBody>
          <a:bodyPr/>
          <a:lstStyle/>
          <a:p>
            <a:pPr algn="l"/>
            <a:r>
              <a:rPr lang="nl-NL" sz="3600" dirty="0"/>
              <a:t>Ananas </a:t>
            </a:r>
            <a:r>
              <a:rPr lang="nl-NL" sz="3600" dirty="0" err="1"/>
              <a:t>comosus</a:t>
            </a:r>
            <a:r>
              <a:rPr lang="nl-NL" sz="3600" dirty="0"/>
              <a:t> ‘Variegatus’</a:t>
            </a:r>
            <a:br>
              <a:rPr lang="nl-NL" sz="3600" dirty="0"/>
            </a:br>
            <a:r>
              <a:rPr lang="nl-NL" sz="2800" dirty="0"/>
              <a:t>Bonte ananas	</a:t>
            </a:r>
            <a:endParaRPr lang="nl-NL" sz="2400" dirty="0"/>
          </a:p>
        </p:txBody>
      </p:sp>
      <p:pic>
        <p:nvPicPr>
          <p:cNvPr id="5122" name="Picture 2" descr="Afbeeldingsresultaat voor ananas comosus variegat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41" y="1733576"/>
            <a:ext cx="4048590" cy="323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fbeeldingsresultaat voor ananas comosus variegat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0"/>
            <a:ext cx="1509555" cy="226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Afbeeldingsresultaat voor ananas  snijbloe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689" y="2324848"/>
            <a:ext cx="2938191" cy="293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jdelijke aanduiding voor inhoud 11">
            <a:extLst>
              <a:ext uri="{FF2B5EF4-FFF2-40B4-BE49-F238E27FC236}">
                <a16:creationId xmlns:a16="http://schemas.microsoft.com/office/drawing/2014/main" id="{F6534E0D-2A32-4B18-9585-55EA27FB1CE4}"/>
              </a:ext>
            </a:extLst>
          </p:cNvPr>
          <p:cNvSpPr txBox="1">
            <a:spLocks/>
          </p:cNvSpPr>
          <p:nvPr/>
        </p:nvSpPr>
        <p:spPr>
          <a:xfrm>
            <a:off x="214884" y="5118694"/>
            <a:ext cx="4861172" cy="165229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400" dirty="0"/>
              <a:t>Herkomst / klimaat:</a:t>
            </a:r>
          </a:p>
          <a:p>
            <a:r>
              <a:rPr lang="nl-NL" sz="2400" dirty="0"/>
              <a:t>Zuid-Amerika </a:t>
            </a:r>
          </a:p>
          <a:p>
            <a:r>
              <a:rPr lang="nl-NL" sz="2400" dirty="0"/>
              <a:t>Tropisch klimaat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9BE5C125-2EDE-4A24-A3B5-2C741A412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12</a:t>
            </a:r>
            <a:endParaRPr lang="nl-NL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72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3648" y="317848"/>
            <a:ext cx="6851104" cy="1282154"/>
          </a:xfrm>
        </p:spPr>
        <p:txBody>
          <a:bodyPr/>
          <a:lstStyle/>
          <a:p>
            <a:pPr algn="l"/>
            <a:r>
              <a:rPr lang="nl-NL" sz="3600" dirty="0" err="1"/>
              <a:t>Anethum</a:t>
            </a:r>
            <a:r>
              <a:rPr lang="nl-NL" sz="3600" dirty="0"/>
              <a:t> </a:t>
            </a:r>
            <a:r>
              <a:rPr lang="nl-NL" sz="3600" dirty="0" err="1"/>
              <a:t>graveolens</a:t>
            </a:r>
            <a:br>
              <a:rPr lang="nl-NL" sz="3600" dirty="0"/>
            </a:br>
            <a:r>
              <a:rPr lang="nl-NL" sz="2800" dirty="0"/>
              <a:t>Dille				</a:t>
            </a:r>
            <a:endParaRPr lang="nl-NL" sz="3600" dirty="0"/>
          </a:p>
        </p:txBody>
      </p:sp>
      <p:pic>
        <p:nvPicPr>
          <p:cNvPr id="4098" name="Picture 2" descr="Afbeeldingsresultaat voor aneth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10258"/>
            <a:ext cx="3724027" cy="248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fbeeldingsresultaat voor aneth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374" y="1810258"/>
            <a:ext cx="3125412" cy="424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8434772" y="1772816"/>
            <a:ext cx="504056" cy="43204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inhoud 11">
            <a:extLst>
              <a:ext uri="{FF2B5EF4-FFF2-40B4-BE49-F238E27FC236}">
                <a16:creationId xmlns:a16="http://schemas.microsoft.com/office/drawing/2014/main" id="{4F97CAE7-6A6C-44F9-B83F-47DB27937AC5}"/>
              </a:ext>
            </a:extLst>
          </p:cNvPr>
          <p:cNvSpPr txBox="1">
            <a:spLocks/>
          </p:cNvSpPr>
          <p:nvPr/>
        </p:nvSpPr>
        <p:spPr>
          <a:xfrm>
            <a:off x="202543" y="4887861"/>
            <a:ext cx="4861172" cy="165229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400" dirty="0"/>
              <a:t>Herkomst / klimaat:</a:t>
            </a:r>
          </a:p>
          <a:p>
            <a:r>
              <a:rPr lang="nl-NL" sz="2400" dirty="0"/>
              <a:t>Landen rondom de Middellandse zee </a:t>
            </a:r>
          </a:p>
          <a:p>
            <a:r>
              <a:rPr lang="nl-NL" sz="2400" dirty="0"/>
              <a:t>Mediterraan / subtropisch klimaat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44CE4D36-C842-4C78-A0E1-DA3DEDE0D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13</a:t>
            </a:r>
            <a:endParaRPr lang="nl-NL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09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8393" y="90488"/>
            <a:ext cx="6779096" cy="1570186"/>
          </a:xfrm>
        </p:spPr>
        <p:txBody>
          <a:bodyPr/>
          <a:lstStyle/>
          <a:p>
            <a:pPr algn="l"/>
            <a:r>
              <a:rPr lang="nl-NL" sz="3600" dirty="0" err="1"/>
              <a:t>Anigozanthos</a:t>
            </a:r>
            <a:r>
              <a:rPr lang="nl-NL" sz="3600" dirty="0"/>
              <a:t> </a:t>
            </a:r>
            <a:r>
              <a:rPr lang="nl-NL" sz="3600" dirty="0" err="1"/>
              <a:t>flavidus</a:t>
            </a:r>
            <a:br>
              <a:rPr lang="nl-NL" sz="3600" dirty="0"/>
            </a:br>
            <a:r>
              <a:rPr lang="nl-NL" sz="2800" dirty="0"/>
              <a:t>Kangoeroepootje		</a:t>
            </a:r>
            <a:endParaRPr lang="nl-NL" sz="3600" dirty="0"/>
          </a:p>
        </p:txBody>
      </p:sp>
      <p:pic>
        <p:nvPicPr>
          <p:cNvPr id="3074" name="Picture 2" descr="Afbeeldingsresultaat voor anigozanthos flavid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371" y="1566456"/>
            <a:ext cx="2307140" cy="346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fbeeldingsresultaat voor anigozanthos flavid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02" y="1556794"/>
            <a:ext cx="2313581" cy="347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fbeeldingsresultaat voor anigozanthos flavid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525" y="260648"/>
            <a:ext cx="2682780" cy="224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Afbeeldingsresultaat voor anigozanthos flavidu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360" y="2852936"/>
            <a:ext cx="2682780" cy="268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jdelijke aanduiding voor inhoud 11">
            <a:extLst>
              <a:ext uri="{FF2B5EF4-FFF2-40B4-BE49-F238E27FC236}">
                <a16:creationId xmlns:a16="http://schemas.microsoft.com/office/drawing/2014/main" id="{5772B2E7-A400-47BB-82A2-82F2C09280BD}"/>
              </a:ext>
            </a:extLst>
          </p:cNvPr>
          <p:cNvSpPr txBox="1">
            <a:spLocks/>
          </p:cNvSpPr>
          <p:nvPr/>
        </p:nvSpPr>
        <p:spPr>
          <a:xfrm>
            <a:off x="608667" y="5147963"/>
            <a:ext cx="5437236" cy="165229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400" dirty="0"/>
              <a:t>Herkomst / klimaat:</a:t>
            </a:r>
          </a:p>
          <a:p>
            <a:r>
              <a:rPr lang="nl-NL" sz="2400" dirty="0"/>
              <a:t>Zuidwest Australië </a:t>
            </a:r>
          </a:p>
          <a:p>
            <a:r>
              <a:rPr lang="nl-NL" sz="2400" dirty="0"/>
              <a:t>Mediterraan klimaat 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3FF6622F-14C1-454D-9854-297D0B4CE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14</a:t>
            </a:r>
            <a:endParaRPr lang="nl-NL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91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8506" y="182775"/>
            <a:ext cx="7067128" cy="1282154"/>
          </a:xfrm>
        </p:spPr>
        <p:txBody>
          <a:bodyPr/>
          <a:lstStyle/>
          <a:p>
            <a:pPr algn="l"/>
            <a:r>
              <a:rPr lang="nl-NL" sz="3600" dirty="0"/>
              <a:t>Anthurium (</a:t>
            </a:r>
            <a:r>
              <a:rPr lang="nl-NL" sz="3600" dirty="0" err="1"/>
              <a:t>Andreanum</a:t>
            </a:r>
            <a:r>
              <a:rPr lang="nl-NL" sz="3600" dirty="0"/>
              <a:t> Groep)</a:t>
            </a:r>
            <a:br>
              <a:rPr lang="nl-NL" sz="3600" dirty="0"/>
            </a:br>
            <a:r>
              <a:rPr lang="nl-NL" sz="2800" dirty="0"/>
              <a:t>Lakanthurium		</a:t>
            </a:r>
            <a:endParaRPr lang="nl-NL" sz="2400" dirty="0"/>
          </a:p>
        </p:txBody>
      </p:sp>
      <p:pic>
        <p:nvPicPr>
          <p:cNvPr id="6146" name="Picture 2" descr="Afbeeldingsresultaat voor anthurium andreanum gro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159" y="1092445"/>
            <a:ext cx="3076575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fbeeldingsresultaat voor anthurium andreanum groep snijblo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1" y="1395826"/>
            <a:ext cx="5856585" cy="316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fbeeldingsresultaat voor anthurium bl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947" y="4002768"/>
            <a:ext cx="2122207" cy="318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35771" y="4012472"/>
            <a:ext cx="4679176" cy="5760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5504574" y="2477439"/>
            <a:ext cx="362535" cy="1800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5576582" y="3836368"/>
            <a:ext cx="290527" cy="2160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jdelijke aanduiding voor inhoud 11">
            <a:extLst>
              <a:ext uri="{FF2B5EF4-FFF2-40B4-BE49-F238E27FC236}">
                <a16:creationId xmlns:a16="http://schemas.microsoft.com/office/drawing/2014/main" id="{182A7160-AC5A-4D63-85F6-16606F585706}"/>
              </a:ext>
            </a:extLst>
          </p:cNvPr>
          <p:cNvSpPr txBox="1">
            <a:spLocks/>
          </p:cNvSpPr>
          <p:nvPr/>
        </p:nvSpPr>
        <p:spPr>
          <a:xfrm>
            <a:off x="214884" y="4754936"/>
            <a:ext cx="4861172" cy="201604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400" dirty="0"/>
              <a:t>Herkomst / klimaat:</a:t>
            </a:r>
          </a:p>
          <a:p>
            <a:r>
              <a:rPr lang="nl-NL" sz="2400" dirty="0"/>
              <a:t>Zuid-Amerika (tropische gebieden) </a:t>
            </a:r>
          </a:p>
          <a:p>
            <a:r>
              <a:rPr lang="nl-NL" sz="2400" dirty="0"/>
              <a:t>Tropisch klimaat </a:t>
            </a: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AE04A72A-CAD6-462A-929E-597B4E5DA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15</a:t>
            </a:r>
            <a:endParaRPr lang="nl-NL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26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/>
          <a:lstStyle/>
          <a:p>
            <a:pPr algn="l"/>
            <a:r>
              <a:rPr lang="nl-NL" sz="3600" dirty="0"/>
              <a:t>Anthurium (</a:t>
            </a:r>
            <a:r>
              <a:rPr lang="nl-NL" sz="3600" dirty="0" err="1"/>
              <a:t>Scherzerianum</a:t>
            </a:r>
            <a:r>
              <a:rPr lang="nl-NL" sz="3600" dirty="0"/>
              <a:t> Groep)</a:t>
            </a:r>
            <a:br>
              <a:rPr lang="nl-NL" sz="3600" dirty="0"/>
            </a:br>
            <a:r>
              <a:rPr lang="nl-NL" sz="2800" dirty="0"/>
              <a:t>-  </a:t>
            </a:r>
            <a:r>
              <a:rPr lang="nl-NL" sz="2400" dirty="0"/>
              <a:t>							2</a:t>
            </a:r>
            <a:endParaRPr lang="nl-NL" sz="3600" dirty="0"/>
          </a:p>
        </p:txBody>
      </p:sp>
      <p:pic>
        <p:nvPicPr>
          <p:cNvPr id="7170" name="Picture 2" descr="Afbeeldingsresultaat voor anthurium scherzerianum gro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695" y="1674825"/>
            <a:ext cx="2286000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Afbeeldingsresultaat voor anthurium scherzerianum gro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434" y="1674825"/>
            <a:ext cx="3770784" cy="439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1674825"/>
            <a:ext cx="1514475" cy="2733675"/>
          </a:xfrm>
          <a:prstGeom prst="rect">
            <a:avLst/>
          </a:prstGeom>
        </p:spPr>
      </p:pic>
      <p:sp>
        <p:nvSpPr>
          <p:cNvPr id="7" name="Text Box 3">
            <a:extLst>
              <a:ext uri="{FF2B5EF4-FFF2-40B4-BE49-F238E27FC236}">
                <a16:creationId xmlns:a16="http://schemas.microsoft.com/office/drawing/2014/main" id="{52163B46-08B8-4F62-86A1-589EEA6F1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16</a:t>
            </a:r>
            <a:endParaRPr lang="nl-NL" sz="2400" dirty="0">
              <a:latin typeface="Times New Roman" pitchFamily="18" charset="0"/>
            </a:endParaRPr>
          </a:p>
        </p:txBody>
      </p:sp>
      <p:sp>
        <p:nvSpPr>
          <p:cNvPr id="8" name="Tijdelijke aanduiding voor inhoud 11">
            <a:extLst>
              <a:ext uri="{FF2B5EF4-FFF2-40B4-BE49-F238E27FC236}">
                <a16:creationId xmlns:a16="http://schemas.microsoft.com/office/drawing/2014/main" id="{04B67737-A1DE-44A7-8A02-DE0DF077CF00}"/>
              </a:ext>
            </a:extLst>
          </p:cNvPr>
          <p:cNvSpPr txBox="1">
            <a:spLocks/>
          </p:cNvSpPr>
          <p:nvPr/>
        </p:nvSpPr>
        <p:spPr>
          <a:xfrm>
            <a:off x="235150" y="4736630"/>
            <a:ext cx="4861172" cy="201604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400" dirty="0"/>
              <a:t>Herkomst / klimaat:</a:t>
            </a:r>
          </a:p>
          <a:p>
            <a:r>
              <a:rPr lang="nl-NL" sz="2400" dirty="0"/>
              <a:t>Zuid-Amerika (tropische gebieden) </a:t>
            </a:r>
          </a:p>
          <a:p>
            <a:r>
              <a:rPr lang="nl-NL" sz="2400" dirty="0"/>
              <a:t>Tropisch klimaat </a:t>
            </a:r>
          </a:p>
        </p:txBody>
      </p:sp>
    </p:spTree>
    <p:extLst>
      <p:ext uri="{BB962C8B-B14F-4D97-AF65-F5344CB8AC3E}">
        <p14:creationId xmlns:p14="http://schemas.microsoft.com/office/powerpoint/2010/main" val="223744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7360" y="185800"/>
            <a:ext cx="7283152" cy="1143000"/>
          </a:xfrm>
        </p:spPr>
        <p:txBody>
          <a:bodyPr/>
          <a:lstStyle/>
          <a:p>
            <a:pPr algn="l"/>
            <a:r>
              <a:rPr lang="nl-NL" sz="3600" dirty="0" err="1"/>
              <a:t>Arachniodes</a:t>
            </a:r>
            <a:r>
              <a:rPr lang="nl-NL" sz="3600" dirty="0"/>
              <a:t> </a:t>
            </a:r>
            <a:r>
              <a:rPr lang="nl-NL" sz="3600" dirty="0" err="1"/>
              <a:t>adiantiformis</a:t>
            </a:r>
            <a:br>
              <a:rPr lang="nl-NL" sz="3600" dirty="0"/>
            </a:br>
            <a:r>
              <a:rPr lang="nl-NL" sz="2800" dirty="0"/>
              <a:t>Ledervaren			</a:t>
            </a:r>
            <a:endParaRPr lang="nl-NL" sz="2400" dirty="0"/>
          </a:p>
        </p:txBody>
      </p:sp>
      <p:pic>
        <p:nvPicPr>
          <p:cNvPr id="8194" name="Picture 2" descr="Afbeeldingsresultaat voor arachniodes adiantiform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84" y="1455619"/>
            <a:ext cx="3336305" cy="33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Afbeeldingsresultaat voor arachniodes adiantiform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458416"/>
            <a:ext cx="36195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Afbeeldingsresultaat voor arachniodes adiantiform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3429000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inhoud 11">
            <a:extLst>
              <a:ext uri="{FF2B5EF4-FFF2-40B4-BE49-F238E27FC236}">
                <a16:creationId xmlns:a16="http://schemas.microsoft.com/office/drawing/2014/main" id="{C6DF9A4E-4F18-4D2C-A86F-835F7523860E}"/>
              </a:ext>
            </a:extLst>
          </p:cNvPr>
          <p:cNvSpPr txBox="1">
            <a:spLocks/>
          </p:cNvSpPr>
          <p:nvPr/>
        </p:nvSpPr>
        <p:spPr>
          <a:xfrm>
            <a:off x="214884" y="5013176"/>
            <a:ext cx="4861172" cy="175780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400" dirty="0"/>
              <a:t>Herkomst / klimaat:</a:t>
            </a:r>
          </a:p>
          <a:p>
            <a:r>
              <a:rPr lang="nl-NL" sz="2400" dirty="0"/>
              <a:t>China, Oost Azië </a:t>
            </a:r>
          </a:p>
          <a:p>
            <a:r>
              <a:rPr lang="nl-NL" sz="2400" dirty="0"/>
              <a:t>Tropisch en subtropisch klimaat 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F9E20B07-F4A3-4127-8E73-5778EB3F2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17</a:t>
            </a:r>
            <a:endParaRPr lang="nl-NL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11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16632"/>
            <a:ext cx="8229600" cy="6624736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nl-NL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WZP 1-20</a:t>
            </a:r>
            <a:endParaRPr lang="nl-NL" sz="9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nl-NL" sz="1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Font typeface="+mj-lt"/>
              <a:buAutoNum type="arabicPeriod"/>
            </a:pPr>
            <a:r>
              <a:rPr lang="nl-N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Acacia </a:t>
            </a:r>
            <a:r>
              <a:rPr lang="nl-NL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dealbata</a:t>
            </a:r>
            <a:r>
              <a:rPr lang="nl-N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		Mimosa </a:t>
            </a:r>
            <a:endParaRPr lang="nl-NL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nl-NL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Acalypha</a:t>
            </a:r>
            <a:r>
              <a:rPr lang="nl-NL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hispida</a:t>
            </a:r>
            <a:r>
              <a:rPr lang="nl-NL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Tropische </a:t>
            </a:r>
            <a:r>
              <a:rPr lang="nl-NL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kattestaart</a:t>
            </a:r>
            <a:r>
              <a:rPr lang="nl-NL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nl-NL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Font typeface="+mj-lt"/>
              <a:buAutoNum type="arabicPeriod"/>
            </a:pPr>
            <a:r>
              <a:rPr lang="nl-NL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Achillea</a:t>
            </a:r>
            <a:r>
              <a:rPr lang="nl-N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filipendulina</a:t>
            </a:r>
            <a:r>
              <a:rPr lang="nl-N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	Duizendblad</a:t>
            </a:r>
            <a:endParaRPr lang="nl-NL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Font typeface="+mj-lt"/>
              <a:buAutoNum type="arabicPeriod"/>
            </a:pPr>
            <a:r>
              <a:rPr lang="nl-NL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Adiantum</a:t>
            </a:r>
            <a:r>
              <a:rPr lang="nl-NL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raddianum</a:t>
            </a:r>
            <a:r>
              <a:rPr lang="nl-NL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Venushaar</a:t>
            </a:r>
          </a:p>
          <a:p>
            <a:pPr lvl="0">
              <a:spcAft>
                <a:spcPts val="0"/>
              </a:spcAft>
              <a:buFont typeface="+mj-lt"/>
              <a:buAutoNum type="arabicPeriod"/>
            </a:pPr>
            <a:r>
              <a:rPr lang="nl-NL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Aechmea</a:t>
            </a:r>
            <a:r>
              <a:rPr lang="nl-NL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fasciata</a:t>
            </a:r>
            <a:r>
              <a:rPr lang="nl-NL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Kokerbromelia</a:t>
            </a:r>
          </a:p>
          <a:p>
            <a:pPr lvl="0">
              <a:spcAft>
                <a:spcPts val="0"/>
              </a:spcAft>
              <a:buFont typeface="+mj-lt"/>
              <a:buAutoNum type="arabicPeriod"/>
            </a:pPr>
            <a:r>
              <a:rPr lang="nl-NL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Ageratum</a:t>
            </a:r>
            <a:r>
              <a:rPr lang="nl-NL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houstonianum</a:t>
            </a:r>
            <a:r>
              <a:rPr lang="nl-NL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-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nl-NL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Allium</a:t>
            </a:r>
            <a:r>
              <a:rPr lang="nl-NL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giganteum</a:t>
            </a:r>
            <a:r>
              <a:rPr lang="nl-NL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</a:t>
            </a:r>
            <a:r>
              <a:rPr lang="nl-NL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Reuzensierui</a:t>
            </a:r>
            <a:endParaRPr lang="nl-NL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de-DE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Allium</a:t>
            </a:r>
            <a:r>
              <a:rPr lang="de-DE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sphaerocephalon</a:t>
            </a:r>
            <a:r>
              <a:rPr lang="de-DE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</a:t>
            </a:r>
            <a:r>
              <a:rPr lang="de-DE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Sierui</a:t>
            </a:r>
            <a:endParaRPr lang="nl-NL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nl-NL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Alstroemeria</a:t>
            </a:r>
            <a:r>
              <a:rPr lang="nl-NL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	Incalelie</a:t>
            </a:r>
            <a:endParaRPr lang="nl-NL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Font typeface="+mj-lt"/>
              <a:buAutoNum type="arabicPeriod"/>
            </a:pPr>
            <a:r>
              <a:rPr lang="nl-NL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Amaranthus</a:t>
            </a:r>
            <a:r>
              <a:rPr lang="nl-N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caudatus</a:t>
            </a:r>
            <a:r>
              <a:rPr lang="nl-N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			Hangende </a:t>
            </a:r>
            <a:r>
              <a:rPr lang="nl-NL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kattestaart</a:t>
            </a:r>
            <a:endParaRPr lang="nl-NL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Font typeface="+mj-lt"/>
              <a:buAutoNum type="arabicPeriod"/>
            </a:pPr>
            <a:r>
              <a:rPr lang="nl-NL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Ammi</a:t>
            </a:r>
            <a:r>
              <a:rPr lang="nl-N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majus</a:t>
            </a:r>
            <a:r>
              <a:rPr lang="nl-N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		Witte kantbloem</a:t>
            </a:r>
            <a:endParaRPr lang="nl-NL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Font typeface="+mj-lt"/>
              <a:buAutoNum type="arabicPeriod"/>
            </a:pPr>
            <a:r>
              <a:rPr lang="fr-F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Ananas </a:t>
            </a:r>
            <a:r>
              <a:rPr lang="fr-FR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comosus</a:t>
            </a:r>
            <a:r>
              <a:rPr lang="fr-F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’</a:t>
            </a:r>
            <a:r>
              <a:rPr lang="fr-FR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Variegatus</a:t>
            </a:r>
            <a:r>
              <a:rPr lang="fr-F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’		</a:t>
            </a:r>
            <a:r>
              <a:rPr lang="fr-FR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Bonte</a:t>
            </a:r>
            <a:r>
              <a:rPr lang="fr-F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Ananas</a:t>
            </a:r>
            <a:endParaRPr lang="nl-NL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de-DE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Anethum</a:t>
            </a:r>
            <a:r>
              <a:rPr lang="de-DE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graveolens</a:t>
            </a:r>
            <a:r>
              <a:rPr lang="de-DE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Dille</a:t>
            </a:r>
            <a:endParaRPr lang="nl-NL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Font typeface="+mj-lt"/>
              <a:buAutoNum type="arabicPeriod"/>
            </a:pPr>
            <a:r>
              <a:rPr lang="nl-NL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Anigozanthos</a:t>
            </a:r>
            <a:r>
              <a:rPr lang="nl-N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flavidus</a:t>
            </a:r>
            <a:r>
              <a:rPr lang="nl-N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	Kangoeroepootje</a:t>
            </a:r>
            <a:endParaRPr lang="nl-NL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nl-NL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Anthurium (</a:t>
            </a:r>
            <a:r>
              <a:rPr lang="nl-NL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Andreanum</a:t>
            </a:r>
            <a:r>
              <a:rPr lang="nl-NL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Groep)		Lakanthurium</a:t>
            </a:r>
            <a:endParaRPr lang="nl-NL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Font typeface="+mj-lt"/>
              <a:buAutoNum type="arabicPeriod"/>
            </a:pPr>
            <a:r>
              <a:rPr lang="nl-NL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Anthurium (</a:t>
            </a:r>
            <a:r>
              <a:rPr lang="nl-NL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Scherzerianum</a:t>
            </a:r>
            <a:r>
              <a:rPr lang="nl-NL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Groep)		-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nl-NL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Arachniodes</a:t>
            </a:r>
            <a:r>
              <a:rPr lang="nl-NL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adiantiformis</a:t>
            </a:r>
            <a:r>
              <a:rPr lang="nl-NL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Ledervaren</a:t>
            </a:r>
            <a:endParaRPr lang="nl-NL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nl-NL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Araucaria</a:t>
            </a:r>
            <a:r>
              <a:rPr lang="nl-NL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heterophylla</a:t>
            </a:r>
            <a:r>
              <a:rPr lang="nl-NL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‘</a:t>
            </a:r>
            <a:r>
              <a:rPr lang="nl-NL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Gracilis</a:t>
            </a:r>
            <a:r>
              <a:rPr lang="nl-NL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’		Kamerden</a:t>
            </a:r>
            <a:endParaRPr lang="nl-NL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Font typeface="+mj-lt"/>
              <a:buAutoNum type="arabicPeriod"/>
            </a:pPr>
            <a:r>
              <a:rPr lang="nl-NL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Ardisia</a:t>
            </a:r>
            <a:r>
              <a:rPr lang="nl-NL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crenata</a:t>
            </a:r>
            <a:r>
              <a:rPr lang="nl-NL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-</a:t>
            </a:r>
          </a:p>
          <a:p>
            <a:pPr lvl="0">
              <a:spcAft>
                <a:spcPts val="0"/>
              </a:spcAft>
              <a:buFont typeface="+mj-lt"/>
              <a:buAutoNum type="arabicPeriod"/>
            </a:pPr>
            <a:r>
              <a:rPr lang="nl-NL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Argyranthemum</a:t>
            </a:r>
            <a:r>
              <a:rPr lang="nl-NL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frutescens</a:t>
            </a:r>
            <a:r>
              <a:rPr lang="nl-NL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Struikmargriet	</a:t>
            </a:r>
          </a:p>
          <a:p>
            <a:pPr marL="0" indent="0">
              <a:spcAft>
                <a:spcPts val="0"/>
              </a:spcAft>
              <a:buNone/>
            </a:pPr>
            <a:endParaRPr lang="nl-NL" sz="1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0516345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355160" cy="1143000"/>
          </a:xfrm>
        </p:spPr>
        <p:txBody>
          <a:bodyPr/>
          <a:lstStyle/>
          <a:p>
            <a:pPr algn="l"/>
            <a:r>
              <a:rPr lang="nl-NL" sz="3600" dirty="0" err="1"/>
              <a:t>Araucaria</a:t>
            </a:r>
            <a:r>
              <a:rPr lang="nl-NL" sz="3600" dirty="0"/>
              <a:t> </a:t>
            </a:r>
            <a:r>
              <a:rPr lang="nl-NL" sz="3600" dirty="0" err="1"/>
              <a:t>heterophylla</a:t>
            </a:r>
            <a:r>
              <a:rPr lang="nl-NL" sz="3600" dirty="0"/>
              <a:t> ‘</a:t>
            </a:r>
            <a:r>
              <a:rPr lang="nl-NL" sz="3600" dirty="0" err="1"/>
              <a:t>Gracilis</a:t>
            </a:r>
            <a:r>
              <a:rPr lang="nl-NL" sz="3600" dirty="0"/>
              <a:t>’</a:t>
            </a:r>
            <a:br>
              <a:rPr lang="nl-NL" sz="3600" dirty="0"/>
            </a:br>
            <a:r>
              <a:rPr lang="nl-NL" sz="2800" dirty="0"/>
              <a:t>Kamerden 				</a:t>
            </a:r>
            <a:endParaRPr lang="nl-NL" sz="3600" dirty="0"/>
          </a:p>
        </p:txBody>
      </p:sp>
      <p:pic>
        <p:nvPicPr>
          <p:cNvPr id="9218" name="Picture 2" descr="Afbeeldingsresultaat voor araucaria heterophy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2262"/>
            <a:ext cx="3245551" cy="329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Afbeeldingsresultaat voor araucaria heterophy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375" y="1622262"/>
            <a:ext cx="3291806" cy="329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Afbeeldingsresultaat voor araucaria heterophyl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22262"/>
            <a:ext cx="3048000" cy="228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inhoud 11">
            <a:extLst>
              <a:ext uri="{FF2B5EF4-FFF2-40B4-BE49-F238E27FC236}">
                <a16:creationId xmlns:a16="http://schemas.microsoft.com/office/drawing/2014/main" id="{60713975-32BF-48C0-B658-E2012E319DE0}"/>
              </a:ext>
            </a:extLst>
          </p:cNvPr>
          <p:cNvSpPr txBox="1">
            <a:spLocks/>
          </p:cNvSpPr>
          <p:nvPr/>
        </p:nvSpPr>
        <p:spPr>
          <a:xfrm>
            <a:off x="214884" y="5118694"/>
            <a:ext cx="5881116" cy="165229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400" dirty="0"/>
              <a:t>Herkomst / klimaat:</a:t>
            </a:r>
          </a:p>
          <a:p>
            <a:r>
              <a:rPr lang="nl-NL" sz="2400" dirty="0"/>
              <a:t> Eiland Norfolk (oosten van Australië)</a:t>
            </a:r>
          </a:p>
          <a:p>
            <a:r>
              <a:rPr lang="nl-NL" sz="2400" dirty="0"/>
              <a:t> Mediterraan klimaat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3DF3FB99-D163-4870-BE6E-3E785D9E4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18</a:t>
            </a:r>
            <a:endParaRPr lang="nl-NL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16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87015"/>
            <a:ext cx="6491064" cy="1143000"/>
          </a:xfrm>
        </p:spPr>
        <p:txBody>
          <a:bodyPr/>
          <a:lstStyle/>
          <a:p>
            <a:pPr algn="l"/>
            <a:r>
              <a:rPr lang="nl-NL" sz="3600" dirty="0" err="1"/>
              <a:t>Ardisia</a:t>
            </a:r>
            <a:r>
              <a:rPr lang="nl-NL" sz="3600" dirty="0"/>
              <a:t> </a:t>
            </a:r>
            <a:r>
              <a:rPr lang="nl-NL" sz="3600" dirty="0" err="1"/>
              <a:t>crenata</a:t>
            </a:r>
            <a:br>
              <a:rPr lang="nl-NL" sz="3600" dirty="0"/>
            </a:br>
            <a:r>
              <a:rPr lang="nl-NL" sz="2800" dirty="0"/>
              <a:t>-</a:t>
            </a:r>
            <a:r>
              <a:rPr lang="nl-NL" sz="2400" dirty="0"/>
              <a:t>		</a:t>
            </a:r>
            <a:endParaRPr lang="nl-NL" sz="3600" dirty="0"/>
          </a:p>
        </p:txBody>
      </p:sp>
      <p:pic>
        <p:nvPicPr>
          <p:cNvPr id="10242" name="Picture 2" descr="Afbeeldingsresultaat voor ardisia cren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1417638"/>
            <a:ext cx="3664650" cy="366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Afbeeldingsresultaat voor ardisia cren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470" y="1417638"/>
            <a:ext cx="2816260" cy="337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Afbeeldingsresultaat voor ardisia crena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765" y="1417638"/>
            <a:ext cx="3691235" cy="251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inhoud 11">
            <a:extLst>
              <a:ext uri="{FF2B5EF4-FFF2-40B4-BE49-F238E27FC236}">
                <a16:creationId xmlns:a16="http://schemas.microsoft.com/office/drawing/2014/main" id="{0CF9A65D-8BE1-44BB-9245-78F821020B6B}"/>
              </a:ext>
            </a:extLst>
          </p:cNvPr>
          <p:cNvSpPr txBox="1">
            <a:spLocks/>
          </p:cNvSpPr>
          <p:nvPr/>
        </p:nvSpPr>
        <p:spPr>
          <a:xfrm>
            <a:off x="1147292" y="5192123"/>
            <a:ext cx="4861172" cy="165229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400" dirty="0"/>
              <a:t>Herkomst / klimaat:</a:t>
            </a:r>
          </a:p>
          <a:p>
            <a:r>
              <a:rPr lang="nl-NL" sz="2400" dirty="0"/>
              <a:t> Oost Azië</a:t>
            </a:r>
          </a:p>
          <a:p>
            <a:r>
              <a:rPr lang="nl-NL" sz="2400" dirty="0"/>
              <a:t> Tropisch klimaat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935A90E9-416A-47CA-9B0D-CB95DB1A5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19</a:t>
            </a:r>
            <a:endParaRPr lang="nl-NL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37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Afbeeldingsresultaat voor argyranthemum frutesce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39086"/>
            <a:ext cx="4920481" cy="326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5853"/>
            <a:ext cx="7283152" cy="1143000"/>
          </a:xfrm>
        </p:spPr>
        <p:txBody>
          <a:bodyPr/>
          <a:lstStyle/>
          <a:p>
            <a:pPr algn="l"/>
            <a:r>
              <a:rPr lang="nl-NL" sz="3600" dirty="0" err="1"/>
              <a:t>Argyranthemum</a:t>
            </a:r>
            <a:r>
              <a:rPr lang="nl-NL" sz="3600" dirty="0"/>
              <a:t> </a:t>
            </a:r>
            <a:r>
              <a:rPr lang="nl-NL" sz="3600" dirty="0" err="1"/>
              <a:t>frutescens</a:t>
            </a:r>
            <a:br>
              <a:rPr lang="nl-NL" sz="3600" dirty="0"/>
            </a:br>
            <a:r>
              <a:rPr lang="nl-NL" sz="2800" dirty="0"/>
              <a:t>Struikmargriet				</a:t>
            </a:r>
            <a:endParaRPr lang="nl-NL" sz="3600" dirty="0"/>
          </a:p>
        </p:txBody>
      </p:sp>
      <p:pic>
        <p:nvPicPr>
          <p:cNvPr id="11266" name="Picture 2" descr="Afbeeldingsresultaat voor argyranthemum frutesce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353" y="1544288"/>
            <a:ext cx="2933700" cy="440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jdelijke aanduiding voor inhoud 11">
            <a:extLst>
              <a:ext uri="{FF2B5EF4-FFF2-40B4-BE49-F238E27FC236}">
                <a16:creationId xmlns:a16="http://schemas.microsoft.com/office/drawing/2014/main" id="{74E603DC-7749-4794-9ADF-FB131C7B02AB}"/>
              </a:ext>
            </a:extLst>
          </p:cNvPr>
          <p:cNvSpPr txBox="1">
            <a:spLocks/>
          </p:cNvSpPr>
          <p:nvPr/>
        </p:nvSpPr>
        <p:spPr>
          <a:xfrm>
            <a:off x="214884" y="5118694"/>
            <a:ext cx="4861172" cy="165229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400" dirty="0"/>
              <a:t>Herkomst / klimaat:</a:t>
            </a:r>
          </a:p>
          <a:p>
            <a:r>
              <a:rPr lang="nl-NL" sz="2400" dirty="0"/>
              <a:t>Canarische eilanden </a:t>
            </a:r>
          </a:p>
          <a:p>
            <a:r>
              <a:rPr lang="nl-NL" sz="2400" dirty="0"/>
              <a:t> Mediterraan / subtropisch klimaat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B49A7684-5F27-4E60-8AF2-A649832EE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20</a:t>
            </a:r>
            <a:endParaRPr lang="nl-NL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19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acacia dealb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23949" y="2172082"/>
            <a:ext cx="4545087" cy="302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6995120" cy="1282154"/>
          </a:xfrm>
        </p:spPr>
        <p:txBody>
          <a:bodyPr/>
          <a:lstStyle/>
          <a:p>
            <a:pPr algn="l"/>
            <a:r>
              <a:rPr lang="nl-NL" sz="3600" dirty="0"/>
              <a:t>Acacia </a:t>
            </a:r>
            <a:r>
              <a:rPr lang="nl-NL" sz="3600" dirty="0" err="1"/>
              <a:t>dealbata</a:t>
            </a:r>
            <a:br>
              <a:rPr lang="nl-NL" sz="3600" dirty="0"/>
            </a:br>
            <a:r>
              <a:rPr lang="nl-NL" sz="2800" dirty="0"/>
              <a:t>Mimosa	</a:t>
            </a:r>
            <a:endParaRPr lang="nl-NL" sz="2400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1</a:t>
            </a:r>
            <a:endParaRPr lang="nl-NL" sz="2400" dirty="0">
              <a:latin typeface="Times New Roman" pitchFamily="18" charset="0"/>
            </a:endParaRPr>
          </a:p>
        </p:txBody>
      </p:sp>
      <p:pic>
        <p:nvPicPr>
          <p:cNvPr id="4098" name="Picture 2" descr="Afbeeldingsresultaat voor mimo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94594"/>
            <a:ext cx="4352898" cy="304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inhoud 11">
            <a:extLst>
              <a:ext uri="{FF2B5EF4-FFF2-40B4-BE49-F238E27FC236}">
                <a16:creationId xmlns:a16="http://schemas.microsoft.com/office/drawing/2014/main" id="{186B3F92-45EF-4120-9433-DF0A7ACCD5AE}"/>
              </a:ext>
            </a:extLst>
          </p:cNvPr>
          <p:cNvSpPr txBox="1">
            <a:spLocks/>
          </p:cNvSpPr>
          <p:nvPr/>
        </p:nvSpPr>
        <p:spPr>
          <a:xfrm>
            <a:off x="214884" y="4725144"/>
            <a:ext cx="5581252" cy="204584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400" dirty="0"/>
              <a:t>Herkomst / klimaat:</a:t>
            </a:r>
          </a:p>
          <a:p>
            <a:r>
              <a:rPr lang="nl-NL" sz="2400" dirty="0"/>
              <a:t> Australië, Tasmanië</a:t>
            </a:r>
          </a:p>
          <a:p>
            <a:r>
              <a:rPr lang="nl-NL" sz="2400" dirty="0"/>
              <a:t> Tropisch en subtropisch klimaat</a:t>
            </a:r>
          </a:p>
        </p:txBody>
      </p:sp>
    </p:spTree>
    <p:extLst>
      <p:ext uri="{BB962C8B-B14F-4D97-AF65-F5344CB8AC3E}">
        <p14:creationId xmlns:p14="http://schemas.microsoft.com/office/powerpoint/2010/main" val="218848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5976664" cy="1354162"/>
          </a:xfrm>
        </p:spPr>
        <p:txBody>
          <a:bodyPr/>
          <a:lstStyle/>
          <a:p>
            <a:pPr algn="l"/>
            <a:r>
              <a:rPr lang="nl-NL" sz="3600" dirty="0" err="1"/>
              <a:t>Acalypha</a:t>
            </a:r>
            <a:r>
              <a:rPr lang="nl-NL" sz="3600" dirty="0"/>
              <a:t> </a:t>
            </a:r>
            <a:r>
              <a:rPr lang="nl-NL" sz="3600" dirty="0" err="1"/>
              <a:t>hispida</a:t>
            </a:r>
            <a:br>
              <a:rPr lang="nl-NL" sz="2400" dirty="0"/>
            </a:br>
            <a:r>
              <a:rPr lang="nl-NL" sz="2800" dirty="0"/>
              <a:t>Tropische </a:t>
            </a:r>
            <a:r>
              <a:rPr lang="nl-NL" sz="2800" dirty="0" err="1"/>
              <a:t>kattestaart</a:t>
            </a:r>
            <a:r>
              <a:rPr lang="nl-NL" sz="2400" dirty="0"/>
              <a:t>	</a:t>
            </a:r>
            <a:r>
              <a:rPr lang="nl-NL" sz="2400"/>
              <a:t>	</a:t>
            </a:r>
            <a:endParaRPr lang="nl-NL" sz="24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6280" y="1628800"/>
            <a:ext cx="4581128" cy="4581128"/>
          </a:xfrm>
          <a:prstGeom prst="rect">
            <a:avLst/>
          </a:prstGeom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2</a:t>
            </a:r>
            <a:endParaRPr lang="nl-NL" sz="2400" dirty="0">
              <a:latin typeface="Times New Roman" pitchFamily="18" charset="0"/>
            </a:endParaRPr>
          </a:p>
        </p:txBody>
      </p:sp>
      <p:pic>
        <p:nvPicPr>
          <p:cNvPr id="2050" name="Picture 2" descr="Afbeeldingsresultaat voor acalypha hispi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79" y="1628800"/>
            <a:ext cx="4029010" cy="292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inhoud 11">
            <a:extLst>
              <a:ext uri="{FF2B5EF4-FFF2-40B4-BE49-F238E27FC236}">
                <a16:creationId xmlns:a16="http://schemas.microsoft.com/office/drawing/2014/main" id="{5CB4F197-39A9-43BE-823A-7713D2FD2519}"/>
              </a:ext>
            </a:extLst>
          </p:cNvPr>
          <p:cNvSpPr txBox="1">
            <a:spLocks/>
          </p:cNvSpPr>
          <p:nvPr/>
        </p:nvSpPr>
        <p:spPr>
          <a:xfrm>
            <a:off x="214884" y="4797152"/>
            <a:ext cx="4861172" cy="197383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400" dirty="0"/>
              <a:t>Herkomst / klimaat:</a:t>
            </a:r>
          </a:p>
          <a:p>
            <a:r>
              <a:rPr lang="nl-NL" sz="2400" dirty="0"/>
              <a:t> Tropisch Azië (Maleisië, Papua)</a:t>
            </a:r>
          </a:p>
          <a:p>
            <a:r>
              <a:rPr lang="nl-NL" sz="2400" dirty="0"/>
              <a:t> Tropisch klimaat</a:t>
            </a:r>
          </a:p>
        </p:txBody>
      </p:sp>
    </p:spTree>
    <p:extLst>
      <p:ext uri="{BB962C8B-B14F-4D97-AF65-F5344CB8AC3E}">
        <p14:creationId xmlns:p14="http://schemas.microsoft.com/office/powerpoint/2010/main" val="204045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0484" y="170113"/>
            <a:ext cx="6203032" cy="1498178"/>
          </a:xfrm>
        </p:spPr>
        <p:txBody>
          <a:bodyPr/>
          <a:lstStyle/>
          <a:p>
            <a:pPr algn="l"/>
            <a:r>
              <a:rPr lang="nl-NL" sz="3600" dirty="0" err="1"/>
              <a:t>Achillea</a:t>
            </a:r>
            <a:r>
              <a:rPr lang="nl-NL" sz="3600" dirty="0"/>
              <a:t> </a:t>
            </a:r>
            <a:r>
              <a:rPr lang="nl-NL" sz="3600" dirty="0" err="1"/>
              <a:t>filipendulina</a:t>
            </a:r>
            <a:br>
              <a:rPr lang="nl-NL" sz="3600"/>
            </a:br>
            <a:r>
              <a:rPr lang="nl-NL" sz="2800"/>
              <a:t>Duizendblad</a:t>
            </a:r>
            <a:r>
              <a:rPr lang="nl-NL" sz="2800" dirty="0"/>
              <a:t>				</a:t>
            </a:r>
            <a:endParaRPr lang="nl-NL" sz="2400" dirty="0"/>
          </a:p>
        </p:txBody>
      </p:sp>
      <p:sp>
        <p:nvSpPr>
          <p:cNvPr id="3" name="AutoShape 2" descr="Afbeeldingsresultaat voor achillea filipenduli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56856"/>
            <a:ext cx="4822978" cy="3612579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3</a:t>
            </a:r>
            <a:endParaRPr lang="nl-NL" sz="2400" dirty="0">
              <a:latin typeface="Times New Roman" pitchFamily="18" charset="0"/>
            </a:endParaRPr>
          </a:p>
        </p:txBody>
      </p:sp>
      <p:pic>
        <p:nvPicPr>
          <p:cNvPr id="7170" name="Picture 2" descr="Afbeeldingsresultaat voor achillea snijblo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91" y="1430724"/>
            <a:ext cx="3810000" cy="386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/>
          <p:cNvSpPr/>
          <p:nvPr/>
        </p:nvSpPr>
        <p:spPr>
          <a:xfrm>
            <a:off x="429791" y="1430724"/>
            <a:ext cx="3898776" cy="1318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371723" y="5182827"/>
            <a:ext cx="3898776" cy="1318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jdelijke aanduiding voor inhoud 11">
            <a:extLst>
              <a:ext uri="{FF2B5EF4-FFF2-40B4-BE49-F238E27FC236}">
                <a16:creationId xmlns:a16="http://schemas.microsoft.com/office/drawing/2014/main" id="{E63E07DB-F6EC-4106-9702-E2BF6DFAFF8E}"/>
              </a:ext>
            </a:extLst>
          </p:cNvPr>
          <p:cNvSpPr txBox="1">
            <a:spLocks/>
          </p:cNvSpPr>
          <p:nvPr/>
        </p:nvSpPr>
        <p:spPr>
          <a:xfrm>
            <a:off x="307975" y="5396730"/>
            <a:ext cx="5365228" cy="133464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400" dirty="0"/>
              <a:t>Herkomst / klimaat:</a:t>
            </a:r>
          </a:p>
          <a:p>
            <a:r>
              <a:rPr lang="nl-NL" sz="2400" dirty="0"/>
              <a:t>Europa, gematigde streken van  Azië </a:t>
            </a:r>
          </a:p>
          <a:p>
            <a:r>
              <a:rPr lang="nl-NL" sz="2400" dirty="0"/>
              <a:t>Gematigd zeeklimaat </a:t>
            </a:r>
          </a:p>
        </p:txBody>
      </p:sp>
    </p:spTree>
    <p:extLst>
      <p:ext uri="{BB962C8B-B14F-4D97-AF65-F5344CB8AC3E}">
        <p14:creationId xmlns:p14="http://schemas.microsoft.com/office/powerpoint/2010/main" val="363091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174485"/>
            <a:ext cx="5987008" cy="1498178"/>
          </a:xfrm>
        </p:spPr>
        <p:txBody>
          <a:bodyPr/>
          <a:lstStyle/>
          <a:p>
            <a:pPr algn="l"/>
            <a:r>
              <a:rPr lang="nl-NL" sz="3600" dirty="0" err="1"/>
              <a:t>Adiantum</a:t>
            </a:r>
            <a:r>
              <a:rPr lang="nl-NL" sz="3600" dirty="0"/>
              <a:t> </a:t>
            </a:r>
            <a:r>
              <a:rPr lang="nl-NL" sz="3600" dirty="0" err="1"/>
              <a:t>raddianum</a:t>
            </a:r>
            <a:br>
              <a:rPr lang="nl-NL" sz="3600" dirty="0"/>
            </a:br>
            <a:r>
              <a:rPr lang="nl-NL" sz="2800" dirty="0"/>
              <a:t>Venushaar				</a:t>
            </a:r>
            <a:endParaRPr lang="nl-NL" sz="2400" dirty="0"/>
          </a:p>
        </p:txBody>
      </p:sp>
      <p:pic>
        <p:nvPicPr>
          <p:cNvPr id="4098" name="Picture 2" descr="Afbeeldingsresultaat voor adiantum raddian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451" y="1565151"/>
            <a:ext cx="4525037" cy="355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4</a:t>
            </a:r>
            <a:endParaRPr lang="nl-NL" sz="2400" dirty="0">
              <a:latin typeface="Times New Roman" pitchFamily="18" charset="0"/>
            </a:endParaRPr>
          </a:p>
        </p:txBody>
      </p:sp>
      <p:pic>
        <p:nvPicPr>
          <p:cNvPr id="5124" name="Picture 4" descr="Afbeeldingsresultaat voor adiantum raddian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3506295" cy="262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inhoud 11">
            <a:extLst>
              <a:ext uri="{FF2B5EF4-FFF2-40B4-BE49-F238E27FC236}">
                <a16:creationId xmlns:a16="http://schemas.microsoft.com/office/drawing/2014/main" id="{D16B465C-E371-49CF-9F6B-C49CD4C7666C}"/>
              </a:ext>
            </a:extLst>
          </p:cNvPr>
          <p:cNvSpPr txBox="1">
            <a:spLocks/>
          </p:cNvSpPr>
          <p:nvPr/>
        </p:nvSpPr>
        <p:spPr>
          <a:xfrm>
            <a:off x="214884" y="4653136"/>
            <a:ext cx="4861172" cy="211784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400" dirty="0"/>
              <a:t>Herkomst / klimaat:</a:t>
            </a:r>
          </a:p>
          <a:p>
            <a:r>
              <a:rPr lang="nl-NL" sz="2400" dirty="0"/>
              <a:t> Zuid-Amerika</a:t>
            </a:r>
          </a:p>
          <a:p>
            <a:r>
              <a:rPr lang="nl-NL" sz="2400" dirty="0"/>
              <a:t> Tropisch klimaat</a:t>
            </a:r>
          </a:p>
        </p:txBody>
      </p:sp>
    </p:spTree>
    <p:extLst>
      <p:ext uri="{BB962C8B-B14F-4D97-AF65-F5344CB8AC3E}">
        <p14:creationId xmlns:p14="http://schemas.microsoft.com/office/powerpoint/2010/main" val="12414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6347048" cy="1354162"/>
          </a:xfrm>
        </p:spPr>
        <p:txBody>
          <a:bodyPr/>
          <a:lstStyle/>
          <a:p>
            <a:pPr algn="l"/>
            <a:r>
              <a:rPr lang="nl-NL" sz="3600" dirty="0" err="1"/>
              <a:t>Aechmea</a:t>
            </a:r>
            <a:r>
              <a:rPr lang="nl-NL" sz="3600" dirty="0"/>
              <a:t> </a:t>
            </a:r>
            <a:r>
              <a:rPr lang="nl-NL" sz="3600" dirty="0" err="1"/>
              <a:t>fasciata</a:t>
            </a:r>
            <a:br>
              <a:rPr lang="nl-NL" sz="2400" dirty="0"/>
            </a:br>
            <a:r>
              <a:rPr lang="nl-NL" sz="2800" dirty="0"/>
              <a:t>Kokerbromelia</a:t>
            </a:r>
            <a:r>
              <a:rPr lang="nl-NL" sz="2400" dirty="0"/>
              <a:t>			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5</a:t>
            </a:r>
            <a:endParaRPr lang="nl-NL" sz="2400" dirty="0">
              <a:latin typeface="Times New Roman" pitchFamily="18" charset="0"/>
            </a:endParaRPr>
          </a:p>
        </p:txBody>
      </p:sp>
      <p:pic>
        <p:nvPicPr>
          <p:cNvPr id="1026" name="Picture 2" descr="Afbeeldingsresultaat voor aechmea fasci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88" y="1612900"/>
            <a:ext cx="405378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aechmea fasci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01" y="1612900"/>
            <a:ext cx="4107748" cy="345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inhoud 11">
            <a:extLst>
              <a:ext uri="{FF2B5EF4-FFF2-40B4-BE49-F238E27FC236}">
                <a16:creationId xmlns:a16="http://schemas.microsoft.com/office/drawing/2014/main" id="{D91E2D4D-7482-42E3-9C5A-F793AC1D3C48}"/>
              </a:ext>
            </a:extLst>
          </p:cNvPr>
          <p:cNvSpPr txBox="1">
            <a:spLocks/>
          </p:cNvSpPr>
          <p:nvPr/>
        </p:nvSpPr>
        <p:spPr>
          <a:xfrm>
            <a:off x="214884" y="5118694"/>
            <a:ext cx="4861172" cy="165229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400" dirty="0"/>
              <a:t>Herkomst / klimaat:</a:t>
            </a:r>
          </a:p>
          <a:p>
            <a:r>
              <a:rPr lang="nl-NL" sz="2400" dirty="0"/>
              <a:t>Midden en Zuid-Amerika </a:t>
            </a:r>
          </a:p>
          <a:p>
            <a:r>
              <a:rPr lang="nl-NL" sz="2400" dirty="0"/>
              <a:t>Tropisch klimaat</a:t>
            </a:r>
          </a:p>
        </p:txBody>
      </p:sp>
    </p:spTree>
    <p:extLst>
      <p:ext uri="{BB962C8B-B14F-4D97-AF65-F5344CB8AC3E}">
        <p14:creationId xmlns:p14="http://schemas.microsoft.com/office/powerpoint/2010/main" val="289290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fbeeldingsresultaat voor ageratum houstonian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24756"/>
            <a:ext cx="4968552" cy="318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271125"/>
            <a:ext cx="6779096" cy="1264322"/>
          </a:xfrm>
        </p:spPr>
        <p:txBody>
          <a:bodyPr/>
          <a:lstStyle/>
          <a:p>
            <a:pPr algn="l"/>
            <a:r>
              <a:rPr lang="nl-NL" sz="3600" dirty="0" err="1"/>
              <a:t>Ageratum</a:t>
            </a:r>
            <a:r>
              <a:rPr lang="nl-NL" sz="3600" dirty="0"/>
              <a:t> </a:t>
            </a:r>
            <a:r>
              <a:rPr lang="nl-NL" sz="3600" dirty="0" err="1"/>
              <a:t>houstonianum</a:t>
            </a:r>
            <a:br>
              <a:rPr lang="nl-NL" sz="3600" dirty="0"/>
            </a:br>
            <a:r>
              <a:rPr lang="nl-NL" sz="3600" dirty="0"/>
              <a:t>-</a:t>
            </a:r>
            <a:endParaRPr lang="nl-NL" sz="2400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6</a:t>
            </a:r>
            <a:endParaRPr lang="nl-NL" sz="2400" dirty="0">
              <a:latin typeface="Times New Roman" pitchFamily="18" charset="0"/>
            </a:endParaRPr>
          </a:p>
        </p:txBody>
      </p:sp>
      <p:pic>
        <p:nvPicPr>
          <p:cNvPr id="6146" name="Picture 2" descr="Afbeeldingsresultaat voor ageratum snijblo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38960"/>
            <a:ext cx="3528392" cy="457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inhoud 11">
            <a:extLst>
              <a:ext uri="{FF2B5EF4-FFF2-40B4-BE49-F238E27FC236}">
                <a16:creationId xmlns:a16="http://schemas.microsoft.com/office/drawing/2014/main" id="{24EDBD78-1E53-4F93-B29F-45D4BD49A2B6}"/>
              </a:ext>
            </a:extLst>
          </p:cNvPr>
          <p:cNvSpPr txBox="1">
            <a:spLocks/>
          </p:cNvSpPr>
          <p:nvPr/>
        </p:nvSpPr>
        <p:spPr>
          <a:xfrm>
            <a:off x="244601" y="5118694"/>
            <a:ext cx="4861172" cy="165229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400" dirty="0"/>
              <a:t>Herkomst / klimaat:</a:t>
            </a:r>
          </a:p>
          <a:p>
            <a:r>
              <a:rPr lang="nl-NL" sz="2400" dirty="0"/>
              <a:t>Midden-Amerika </a:t>
            </a:r>
          </a:p>
          <a:p>
            <a:r>
              <a:rPr lang="nl-NL" sz="2400" dirty="0"/>
              <a:t> Tropisch en subtropisch klimaat</a:t>
            </a:r>
          </a:p>
        </p:txBody>
      </p:sp>
    </p:spTree>
    <p:extLst>
      <p:ext uri="{BB962C8B-B14F-4D97-AF65-F5344CB8AC3E}">
        <p14:creationId xmlns:p14="http://schemas.microsoft.com/office/powerpoint/2010/main" val="243020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8" name="Picture 25" descr="Allium_Giganteum_-_Dri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7731" y="4554537"/>
            <a:ext cx="2303462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9" descr="ANd9GcSr4NvuLAw2DRRhWO4DnAxpzAY32dc4U5e_QVfU6dL_636w8uB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016" y="4503886"/>
            <a:ext cx="1982621" cy="2878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7" name="Picture 15" descr="ANd9GcTcvOQgPvU7SsPhf2NRiQtiFYhQLU7Y5jkMdarmwcIsd0OXc3f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53615" y="1122437"/>
            <a:ext cx="356393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2" name="Rectangle 2"/>
          <p:cNvSpPr>
            <a:spLocks noGrp="1"/>
          </p:cNvSpPr>
          <p:nvPr>
            <p:ph type="title" idx="4294967295"/>
          </p:nvPr>
        </p:nvSpPr>
        <p:spPr>
          <a:xfrm>
            <a:off x="4932040" y="-14287"/>
            <a:ext cx="4080768" cy="1031875"/>
          </a:xfrm>
        </p:spPr>
        <p:txBody>
          <a:bodyPr/>
          <a:lstStyle/>
          <a:p>
            <a:pPr algn="l"/>
            <a:r>
              <a:rPr lang="en-US" sz="3600" dirty="0"/>
              <a:t>Allium </a:t>
            </a:r>
            <a:r>
              <a:rPr lang="en-US" sz="3600" dirty="0" err="1"/>
              <a:t>giganteum</a:t>
            </a:r>
            <a:br>
              <a:rPr lang="en-US" sz="2000" dirty="0"/>
            </a:br>
            <a:r>
              <a:rPr lang="en-US" sz="2800" dirty="0" err="1"/>
              <a:t>Reuze</a:t>
            </a:r>
            <a:r>
              <a:rPr lang="en-US" sz="2800" dirty="0"/>
              <a:t> </a:t>
            </a:r>
            <a:r>
              <a:rPr lang="en-US" sz="2800" dirty="0" err="1"/>
              <a:t>sierui</a:t>
            </a:r>
            <a:r>
              <a:rPr lang="en-US" sz="2000" dirty="0"/>
              <a:t>			</a:t>
            </a:r>
            <a:endParaRPr lang="nl-NL" sz="4000" dirty="0"/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8579172" y="6237312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7</a:t>
            </a:r>
            <a:endParaRPr lang="nl-NL" sz="2400" dirty="0">
              <a:latin typeface="Times New Roman" pitchFamily="18" charset="0"/>
            </a:endParaRPr>
          </a:p>
        </p:txBody>
      </p:sp>
      <p:sp>
        <p:nvSpPr>
          <p:cNvPr id="19461" name="AutoShape 5" descr="9k="/>
          <p:cNvSpPr>
            <a:spLocks noChangeAspect="1" noChangeArrowheads="1"/>
          </p:cNvSpPr>
          <p:nvPr/>
        </p:nvSpPr>
        <p:spPr bwMode="auto">
          <a:xfrm>
            <a:off x="2595563" y="3057525"/>
            <a:ext cx="39528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9462" name="AutoShape 6" descr="9k="/>
          <p:cNvSpPr>
            <a:spLocks noChangeAspect="1" noChangeArrowheads="1"/>
          </p:cNvSpPr>
          <p:nvPr/>
        </p:nvSpPr>
        <p:spPr bwMode="auto">
          <a:xfrm>
            <a:off x="2595563" y="3057525"/>
            <a:ext cx="39528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pic>
        <p:nvPicPr>
          <p:cNvPr id="19463" name="Picture 11" descr="ANd9GcT1t1ss6ISJ1dwkEvqgOHeWFKkQoeiugpRct9Xs0KLWXL3m0HZ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11975" y="1143794"/>
            <a:ext cx="2232025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7" descr="ANd9GcQv4-O4idVluIppEVPqtJkhVpZdeRQAdpZuL9w67liEouik_n8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8429" y="1120626"/>
            <a:ext cx="2700338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23" descr="ANd9GcSqG0yVi_5OswXN-77KNDAdJE5JtuOXoNl3QLabZPNTrM-NsEAgD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13322" y="1120626"/>
            <a:ext cx="18478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jdelijke aanduiding voor inhoud 11">
            <a:extLst>
              <a:ext uri="{FF2B5EF4-FFF2-40B4-BE49-F238E27FC236}">
                <a16:creationId xmlns:a16="http://schemas.microsoft.com/office/drawing/2014/main" id="{48945E11-780B-4392-9A70-421988FCB08F}"/>
              </a:ext>
            </a:extLst>
          </p:cNvPr>
          <p:cNvSpPr txBox="1">
            <a:spLocks/>
          </p:cNvSpPr>
          <p:nvPr/>
        </p:nvSpPr>
        <p:spPr>
          <a:xfrm>
            <a:off x="427077" y="4667176"/>
            <a:ext cx="4861172" cy="203180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400" dirty="0"/>
              <a:t>Herkomst / klimaat:</a:t>
            </a:r>
          </a:p>
          <a:p>
            <a:r>
              <a:rPr lang="nl-NL" sz="2400" dirty="0"/>
              <a:t>Midden en Zuidwest Azië</a:t>
            </a:r>
          </a:p>
          <a:p>
            <a:r>
              <a:rPr lang="nl-NL" sz="2400" dirty="0"/>
              <a:t>Landklimaat </a:t>
            </a:r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autoUpdateAnimBg="0"/>
      <p:bldP spid="76803" grpId="0" autoUpdateAnimBg="0"/>
      <p:bldP spid="14" grpId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3506</TotalTime>
  <Words>544</Words>
  <Application>Microsoft Office PowerPoint</Application>
  <PresentationFormat>Diavoorstelling (4:3)</PresentationFormat>
  <Paragraphs>127</Paragraphs>
  <Slides>22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Kantoorthema</vt:lpstr>
      <vt:lpstr>1_Kantoorthema</vt:lpstr>
      <vt:lpstr>PowerPoint-presentatie</vt:lpstr>
      <vt:lpstr>PowerPoint-presentatie</vt:lpstr>
      <vt:lpstr>Acacia dealbata Mimosa </vt:lpstr>
      <vt:lpstr>Acalypha hispida Tropische kattestaart  </vt:lpstr>
      <vt:lpstr>Achillea filipendulina Duizendblad    </vt:lpstr>
      <vt:lpstr>Adiantum raddianum Venushaar    </vt:lpstr>
      <vt:lpstr>Aechmea fasciata Kokerbromelia   </vt:lpstr>
      <vt:lpstr>Ageratum houstonianum -</vt:lpstr>
      <vt:lpstr>Allium giganteum Reuze sierui   </vt:lpstr>
      <vt:lpstr>Allium sphaerocephalon Sierui     </vt:lpstr>
      <vt:lpstr>Alstroemeria  Incalelie     </vt:lpstr>
      <vt:lpstr>Amaranthus caudatus (Hangende) Kattestaart    </vt:lpstr>
      <vt:lpstr>Ammi majus Witte kantbloem  </vt:lpstr>
      <vt:lpstr>Ananas comosus ‘Variegatus’ Bonte ananas </vt:lpstr>
      <vt:lpstr>Anethum graveolens Dille    </vt:lpstr>
      <vt:lpstr>Anigozanthos flavidus Kangoeroepootje  </vt:lpstr>
      <vt:lpstr>Anthurium (Andreanum Groep) Lakanthurium  </vt:lpstr>
      <vt:lpstr>Anthurium (Scherzerianum Groep) -         2</vt:lpstr>
      <vt:lpstr>Arachniodes adiantiformis Ledervaren   </vt:lpstr>
      <vt:lpstr>Araucaria heterophylla ‘Gracilis’ Kamerden     </vt:lpstr>
      <vt:lpstr>Ardisia crenata -  </vt:lpstr>
      <vt:lpstr>Argyranthemum frutescens Struikmargriet    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Silvia Ragas</dc:creator>
  <cp:lastModifiedBy>Jacintha Westerink</cp:lastModifiedBy>
  <cp:revision>157</cp:revision>
  <cp:lastPrinted>2011-11-22T17:53:40Z</cp:lastPrinted>
  <dcterms:created xsi:type="dcterms:W3CDTF">2011-10-14T07:30:03Z</dcterms:created>
  <dcterms:modified xsi:type="dcterms:W3CDTF">2020-09-07T14:02:16Z</dcterms:modified>
</cp:coreProperties>
</file>